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86" r:id="rId2"/>
    <p:sldId id="385" r:id="rId3"/>
    <p:sldId id="281" r:id="rId4"/>
    <p:sldId id="408" r:id="rId5"/>
    <p:sldId id="412" r:id="rId6"/>
    <p:sldId id="413" r:id="rId7"/>
    <p:sldId id="414" r:id="rId8"/>
    <p:sldId id="400" r:id="rId9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dme" id="{D4E4108F-8D52-C24F-BD48-C5B3E3415B20}">
          <p14:sldIdLst/>
        </p14:section>
        <p14:section name="Presentation" id="{F50E7A29-14EC-A74C-8115-EFF96D771BD2}">
          <p14:sldIdLst>
            <p14:sldId id="386"/>
            <p14:sldId id="385"/>
            <p14:sldId id="281"/>
            <p14:sldId id="408"/>
            <p14:sldId id="412"/>
            <p14:sldId id="413"/>
            <p14:sldId id="414"/>
            <p14:sldId id="400"/>
          </p14:sldIdLst>
        </p14:section>
        <p14:section name="Icons, Devices" id="{2BB70305-F892-6C40-B512-C4829BF1FD4C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C4E07"/>
    <a:srgbClr val="FECEB5"/>
    <a:srgbClr val="FFD9BE"/>
    <a:srgbClr val="225A40"/>
    <a:srgbClr val="489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7" autoAdjust="0"/>
    <p:restoredTop sz="82104" autoAdjust="0"/>
  </p:normalViewPr>
  <p:slideViewPr>
    <p:cSldViewPr snapToGrid="0" snapToObjects="1" showGuides="1">
      <p:cViewPr>
        <p:scale>
          <a:sx n="108" d="100"/>
          <a:sy n="108" d="100"/>
        </p:scale>
        <p:origin x="-81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(2/21/17 09:23) -----</a:t>
            </a:r>
          </a:p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1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061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783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45720" tIns="22860" rIns="45720" bIns="2286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2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36900" y="1905000"/>
            <a:ext cx="6028267" cy="3390900"/>
          </a:xfrm>
          <a:prstGeom prst="rect">
            <a:avLst/>
          </a:prstGeom>
        </p:spPr>
        <p:txBody>
          <a:bodyPr lIns="45720" tIns="22860" rIns="45720" bIns="2286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9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6816876" y="1629642"/>
            <a:ext cx="4319437" cy="3497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1400" b="1" baseline="0">
                <a:solidFill>
                  <a:schemeClr val="tx1">
                    <a:alpha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6816875" y="4782730"/>
            <a:ext cx="4319438" cy="90251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000" baseline="0">
                <a:solidFill>
                  <a:schemeClr val="tx1">
                    <a:alpha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6816876" y="2346221"/>
            <a:ext cx="4319437" cy="21654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1800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Прямоугольный треугольник 12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rgbClr val="FC4E07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glob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8" y="173789"/>
            <a:ext cx="907265" cy="866942"/>
          </a:xfrm>
          <a:prstGeom prst="rect">
            <a:avLst/>
          </a:prstGeom>
        </p:spPr>
      </p:pic>
      <p:pic>
        <p:nvPicPr>
          <p:cNvPr id="15" name="Picture 14" descr="glob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8" y="173789"/>
            <a:ext cx="907265" cy="86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6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 userDrawn="1"/>
        </p:nvSpPr>
        <p:spPr bwMode="auto">
          <a:xfrm flipH="1" flipV="1">
            <a:off x="1" y="0"/>
            <a:ext cx="4652951" cy="4645218"/>
          </a:xfrm>
          <a:custGeom>
            <a:avLst/>
            <a:gdLst>
              <a:gd name="connsiteX0" fmla="*/ 4652951 w 4652951"/>
              <a:gd name="connsiteY0" fmla="*/ 4645218 h 4645218"/>
              <a:gd name="connsiteX1" fmla="*/ 0 w 4652951"/>
              <a:gd name="connsiteY1" fmla="*/ 4645218 h 4645218"/>
              <a:gd name="connsiteX2" fmla="*/ 4652951 w 4652951"/>
              <a:gd name="connsiteY2" fmla="*/ 0 h 464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2951" h="4645218">
                <a:moveTo>
                  <a:pt x="4652951" y="4645218"/>
                </a:moveTo>
                <a:lnTo>
                  <a:pt x="0" y="4645218"/>
                </a:lnTo>
                <a:lnTo>
                  <a:pt x="4652951" y="0"/>
                </a:lnTo>
                <a:close/>
              </a:path>
            </a:pathLst>
          </a:custGeom>
          <a:solidFill>
            <a:schemeClr val="tx1">
              <a:alpha val="2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8" name="Прямая соединительная линия 47"/>
          <p:cNvCxnSpPr/>
          <p:nvPr userDrawn="1"/>
        </p:nvCxnSpPr>
        <p:spPr>
          <a:xfrm flipV="1">
            <a:off x="2495550" y="174200"/>
            <a:ext cx="731987" cy="731981"/>
          </a:xfrm>
          <a:prstGeom prst="line">
            <a:avLst/>
          </a:prstGeom>
          <a:ln>
            <a:solidFill>
              <a:srgbClr val="FE341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1054894" y="1091974"/>
            <a:ext cx="2161381" cy="4332287"/>
          </a:xfrm>
          <a:prstGeom prst="rect">
            <a:avLst/>
          </a:prstGeom>
        </p:spPr>
        <p:txBody>
          <a:bodyPr vert="horz" lIns="0" tIns="91440" rIns="0" bIns="0" rtlCol="0" anchor="t" anchorCtr="0">
            <a:noAutofit/>
          </a:bodyPr>
          <a:lstStyle>
            <a:lvl1pPr algn="l">
              <a:lnSpc>
                <a:spcPct val="70000"/>
              </a:lnSpc>
              <a:defRPr sz="5400" kern="1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5374000" y="1452339"/>
            <a:ext cx="5043175" cy="893986"/>
          </a:xfrm>
          <a:prstGeom prst="rect">
            <a:avLst/>
          </a:prstGeom>
        </p:spPr>
        <p:txBody>
          <a:bodyPr tIns="0">
            <a:noAutofit/>
          </a:bodyPr>
          <a:lstStyle>
            <a:lvl1pPr algn="l">
              <a:lnSpc>
                <a:spcPct val="150000"/>
              </a:lnSpc>
              <a:defRPr sz="1000" b="0"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1" name="Shape 427"/>
          <p:cNvSpPr>
            <a:spLocks noGrp="1"/>
          </p:cNvSpPr>
          <p:nvPr>
            <p:ph type="body" sz="quarter" idx="56" hasCustomPrompt="1"/>
          </p:nvPr>
        </p:nvSpPr>
        <p:spPr>
          <a:xfrm>
            <a:off x="5372300" y="1091975"/>
            <a:ext cx="5044664" cy="35106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1200" b="0" spc="-4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61" hasCustomPrompt="1"/>
          </p:nvPr>
        </p:nvSpPr>
        <p:spPr>
          <a:xfrm>
            <a:off x="5375275" y="3248593"/>
            <a:ext cx="5043175" cy="901132"/>
          </a:xfrm>
          <a:prstGeom prst="rect">
            <a:avLst/>
          </a:prstGeom>
        </p:spPr>
        <p:txBody>
          <a:bodyPr tIns="0">
            <a:noAutofit/>
          </a:bodyPr>
          <a:lstStyle>
            <a:lvl1pPr algn="l">
              <a:lnSpc>
                <a:spcPct val="150000"/>
              </a:lnSpc>
              <a:defRPr sz="1000" b="0"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47" name="Shape 427"/>
          <p:cNvSpPr>
            <a:spLocks noGrp="1"/>
          </p:cNvSpPr>
          <p:nvPr>
            <p:ph type="body" sz="quarter" idx="62" hasCustomPrompt="1"/>
          </p:nvPr>
        </p:nvSpPr>
        <p:spPr>
          <a:xfrm>
            <a:off x="5373575" y="2888228"/>
            <a:ext cx="5044664" cy="3597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1200" b="0" spc="-4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63" hasCustomPrompt="1"/>
          </p:nvPr>
        </p:nvSpPr>
        <p:spPr>
          <a:xfrm>
            <a:off x="5375275" y="5053581"/>
            <a:ext cx="5043175" cy="892401"/>
          </a:xfrm>
          <a:prstGeom prst="rect">
            <a:avLst/>
          </a:prstGeom>
        </p:spPr>
        <p:txBody>
          <a:bodyPr tIns="0">
            <a:noAutofit/>
          </a:bodyPr>
          <a:lstStyle>
            <a:lvl1pPr algn="l">
              <a:lnSpc>
                <a:spcPct val="150000"/>
              </a:lnSpc>
              <a:defRPr sz="1000" b="0"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50" name="Shape 427"/>
          <p:cNvSpPr>
            <a:spLocks noGrp="1"/>
          </p:cNvSpPr>
          <p:nvPr>
            <p:ph type="body" sz="quarter" idx="64" hasCustomPrompt="1"/>
          </p:nvPr>
        </p:nvSpPr>
        <p:spPr>
          <a:xfrm>
            <a:off x="5373575" y="4693216"/>
            <a:ext cx="5044664" cy="3597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1200" b="0" spc="-4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8" name="Прямоугольный треугольник 17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rgbClr val="FF660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flythrough hasBounce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000000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‹#›</a:t>
            </a:fld>
            <a:endParaRPr lang="en-MY" sz="1200" b="1" i="0" dirty="0">
              <a:solidFill>
                <a:srgbClr val="00000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9" r:id="rId3"/>
    <p:sldLayoutId id="2147483689" r:id="rId4"/>
    <p:sldLayoutId id="2147483681" r:id="rId5"/>
    <p:sldLayoutId id="2147483660" r:id="rId6"/>
    <p:sldLayoutId id="2147483655" r:id="rId7"/>
    <p:sldLayoutId id="2147483696" r:id="rId8"/>
    <p:sldLayoutId id="2147483691" r:id="rId9"/>
    <p:sldLayoutId id="2147483682" r:id="rId10"/>
    <p:sldLayoutId id="2147483668" r:id="rId11"/>
    <p:sldLayoutId id="2147483671" r:id="rId12"/>
    <p:sldLayoutId id="2147483673" r:id="rId13"/>
    <p:sldLayoutId id="2147483676" r:id="rId14"/>
    <p:sldLayoutId id="2147483675" r:id="rId15"/>
    <p:sldLayoutId id="2147483674" r:id="rId16"/>
    <p:sldLayoutId id="2147483678" r:id="rId17"/>
    <p:sldLayoutId id="2147483679" r:id="rId18"/>
    <p:sldLayoutId id="2147483680" r:id="rId19"/>
    <p:sldLayoutId id="2147483672" r:id="rId20"/>
    <p:sldLayoutId id="2147483669" r:id="rId21"/>
    <p:sldLayoutId id="2147483665" r:id="rId22"/>
    <p:sldLayoutId id="2147483670" r:id="rId23"/>
    <p:sldLayoutId id="2147483661" r:id="rId24"/>
    <p:sldLayoutId id="2147483687" r:id="rId25"/>
    <p:sldLayoutId id="2147483663" r:id="rId26"/>
    <p:sldLayoutId id="2147483667" r:id="rId27"/>
    <p:sldLayoutId id="2147483664" r:id="rId28"/>
    <p:sldLayoutId id="2147483662" r:id="rId29"/>
    <p:sldLayoutId id="2147483657" r:id="rId30"/>
    <p:sldLayoutId id="2147483697" r:id="rId31"/>
    <p:sldLayoutId id="2147483686" r:id="rId32"/>
    <p:sldLayoutId id="2147483656" r:id="rId33"/>
    <p:sldLayoutId id="2147483688" r:id="rId34"/>
    <p:sldLayoutId id="2147483654" r:id="rId35"/>
    <p:sldLayoutId id="2147483658" r:id="rId36"/>
    <p:sldLayoutId id="2147483711" r:id="rId37"/>
    <p:sldLayoutId id="2147483659" r:id="rId38"/>
    <p:sldLayoutId id="2147483677" r:id="rId39"/>
    <p:sldLayoutId id="2147483683" r:id="rId40"/>
    <p:sldLayoutId id="2147483698" r:id="rId41"/>
    <p:sldLayoutId id="2147483695" r:id="rId42"/>
    <p:sldLayoutId id="2147483693" r:id="rId43"/>
    <p:sldLayoutId id="2147483694" r:id="rId44"/>
    <p:sldLayoutId id="2147483651" r:id="rId45"/>
    <p:sldLayoutId id="2147483666" r:id="rId46"/>
    <p:sldLayoutId id="2147483710" r:id="rId47"/>
    <p:sldLayoutId id="2147483709" r:id="rId48"/>
    <p:sldLayoutId id="2147483713" r:id="rId49"/>
    <p:sldLayoutId id="2147483717" r:id="rId50"/>
    <p:sldLayoutId id="2147483718" r:id="rId51"/>
    <p:sldLayoutId id="2147483719" r:id="rId52"/>
    <p:sldLayoutId id="2147483720" r:id="rId53"/>
    <p:sldLayoutId id="2147483723" r:id="rId5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2.xml"/><Relationship Id="rId4" Type="http://schemas.openxmlformats.org/officeDocument/2006/relationships/hyperlink" Target="http://www.jwte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man-wearing-blue-blazer-on-business-meeting-picjumbo-com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2"/>
          </a:solidFill>
        </p:spPr>
      </p:pic>
      <p:sp>
        <p:nvSpPr>
          <p:cNvPr id="12" name="Rectangle 11"/>
          <p:cNvSpPr/>
          <p:nvPr/>
        </p:nvSpPr>
        <p:spPr>
          <a:xfrm>
            <a:off x="6216162" y="800894"/>
            <a:ext cx="5208282" cy="5256213"/>
          </a:xfrm>
          <a:prstGeom prst="rect">
            <a:avLst/>
          </a:prstGeom>
          <a:solidFill>
            <a:srgbClr val="FC4E0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76255" y="3573597"/>
            <a:ext cx="29074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spc="100" dirty="0" smtClean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Start a </a:t>
            </a:r>
          </a:p>
          <a:p>
            <a:pPr algn="ctr"/>
            <a:r>
              <a:rPr lang="en-US" sz="2400" b="1" spc="100" dirty="0" smtClean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Conference Call</a:t>
            </a:r>
            <a:endParaRPr lang="en-US" sz="2400" b="1" spc="100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6873" y="4882421"/>
            <a:ext cx="39748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www.qsgit.com</a:t>
            </a:r>
            <a:endParaRPr lang="en-US" sz="1400" b="1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pic>
        <p:nvPicPr>
          <p:cNvPr id="5" name="Picture 4" descr="QSG_logo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485" y="2249484"/>
            <a:ext cx="3118220" cy="11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04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3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/>
          </p:cNvSpPr>
          <p:nvPr/>
        </p:nvSpPr>
        <p:spPr bwMode="auto">
          <a:xfrm>
            <a:off x="10619853" y="4385899"/>
            <a:ext cx="2867548" cy="286754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rgbClr val="FC4E07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AutoShape 3"/>
          <p:cNvSpPr>
            <a:spLocks/>
          </p:cNvSpPr>
          <p:nvPr/>
        </p:nvSpPr>
        <p:spPr bwMode="auto">
          <a:xfrm>
            <a:off x="6794985" y="-1433774"/>
            <a:ext cx="2867548" cy="286754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rgbClr val="FC4E07">
              <a:alpha val="40000"/>
            </a:srgb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AutoShape 3"/>
          <p:cNvSpPr>
            <a:spLocks/>
          </p:cNvSpPr>
          <p:nvPr/>
        </p:nvSpPr>
        <p:spPr bwMode="auto">
          <a:xfrm>
            <a:off x="10507669" y="2446008"/>
            <a:ext cx="2867548" cy="286754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rgbClr val="FC4E07">
              <a:alpha val="40000"/>
            </a:srgb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AutoShape 3"/>
          <p:cNvSpPr>
            <a:spLocks/>
          </p:cNvSpPr>
          <p:nvPr/>
        </p:nvSpPr>
        <p:spPr bwMode="auto">
          <a:xfrm>
            <a:off x="8672952" y="506117"/>
            <a:ext cx="2867548" cy="286754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rgbClr val="FC4E07"/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Shape 3613"/>
          <p:cNvSpPr/>
          <p:nvPr/>
        </p:nvSpPr>
        <p:spPr>
          <a:xfrm>
            <a:off x="1004569" y="3472312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66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2655" y="3459252"/>
            <a:ext cx="2431294" cy="251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Open Sans"/>
                <a:ea typeface="Titillium" charset="0"/>
                <a:cs typeface="Open Sans"/>
              </a:rPr>
              <a:t>Colocation</a:t>
            </a:r>
            <a:endParaRPr lang="en-US" sz="14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4101" y="1826921"/>
            <a:ext cx="5609825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latin typeface="Open Sans"/>
                <a:ea typeface="Titillium Light" charset="0"/>
                <a:cs typeface="Open Sans"/>
              </a:rPr>
              <a:t>Quantum Services Group</a:t>
            </a:r>
          </a:p>
          <a:p>
            <a:pPr>
              <a:lnSpc>
                <a:spcPct val="80000"/>
              </a:lnSpc>
            </a:pPr>
            <a:endParaRPr lang="en-US" sz="2400" b="1" dirty="0" smtClean="0">
              <a:latin typeface="Open Sans"/>
              <a:ea typeface="Titillium Light" charset="0"/>
              <a:cs typeface="Open Sans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latin typeface="Open Sans"/>
                <a:ea typeface="Titillium Light" charset="0"/>
                <a:cs typeface="Open Sans"/>
              </a:rPr>
              <a:t>The Cloud Made </a:t>
            </a:r>
            <a:r>
              <a:rPr lang="en-US" sz="2400" b="1" i="1" dirty="0" smtClean="0">
                <a:solidFill>
                  <a:srgbClr val="FC4E07"/>
                </a:solidFill>
                <a:latin typeface="Open Sans"/>
                <a:ea typeface="Titillium Light" charset="0"/>
                <a:cs typeface="Open Sans"/>
              </a:rPr>
              <a:t>Simple</a:t>
            </a:r>
            <a:endParaRPr lang="en-US" sz="2400" b="1" i="1" dirty="0">
              <a:solidFill>
                <a:srgbClr val="FC4E07"/>
              </a:solidFill>
              <a:latin typeface="Open Sans"/>
              <a:ea typeface="Titillium Light" charset="0"/>
              <a:cs typeface="Open San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174421" y="2983772"/>
            <a:ext cx="691243" cy="0"/>
          </a:xfrm>
          <a:prstGeom prst="line">
            <a:avLst/>
          </a:prstGeom>
          <a:ln w="25400">
            <a:solidFill>
              <a:srgbClr val="FE34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hape 3613"/>
          <p:cNvSpPr/>
          <p:nvPr/>
        </p:nvSpPr>
        <p:spPr>
          <a:xfrm>
            <a:off x="1004569" y="3956093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66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2655" y="3943033"/>
            <a:ext cx="368481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Open Sans"/>
                <a:ea typeface="Titillium" charset="0"/>
                <a:cs typeface="Open Sans"/>
              </a:rPr>
              <a:t>Disaster Recovery</a:t>
            </a:r>
            <a:endParaRPr lang="en-US" sz="14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96160" y="13309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Placeholder 18" descr="maxresdefault.jpg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Shape 3613"/>
          <p:cNvSpPr/>
          <p:nvPr/>
        </p:nvSpPr>
        <p:spPr>
          <a:xfrm>
            <a:off x="1004080" y="4440067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66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2166" y="4427007"/>
            <a:ext cx="2431294" cy="251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Open Sans"/>
                <a:ea typeface="Titillium" charset="0"/>
                <a:cs typeface="Open Sans"/>
              </a:rPr>
              <a:t>Internet Services</a:t>
            </a:r>
            <a:endParaRPr lang="en-US" sz="14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31" name="Shape 3613"/>
          <p:cNvSpPr/>
          <p:nvPr/>
        </p:nvSpPr>
        <p:spPr>
          <a:xfrm>
            <a:off x="1004080" y="4923848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66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2166" y="4910788"/>
            <a:ext cx="368481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Open Sans"/>
                <a:ea typeface="Titillium" charset="0"/>
                <a:cs typeface="Open Sans"/>
              </a:rPr>
              <a:t>Web Hosting</a:t>
            </a:r>
            <a:endParaRPr lang="en-US" sz="14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24" name="Shape 3613"/>
          <p:cNvSpPr/>
          <p:nvPr/>
        </p:nvSpPr>
        <p:spPr>
          <a:xfrm>
            <a:off x="3517358" y="3471362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66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85444" y="3458302"/>
            <a:ext cx="2431294" cy="251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Open Sans"/>
                <a:ea typeface="Titillium" charset="0"/>
                <a:cs typeface="Open Sans"/>
              </a:rPr>
              <a:t>IT Support</a:t>
            </a:r>
            <a:endParaRPr lang="en-US" sz="14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33" name="Shape 3613"/>
          <p:cNvSpPr/>
          <p:nvPr/>
        </p:nvSpPr>
        <p:spPr>
          <a:xfrm>
            <a:off x="3517358" y="3955143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66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85444" y="3942083"/>
            <a:ext cx="368481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Open Sans"/>
                <a:ea typeface="Titillium" charset="0"/>
                <a:cs typeface="Open Sans"/>
              </a:rPr>
              <a:t>Phone Services</a:t>
            </a:r>
          </a:p>
        </p:txBody>
      </p:sp>
      <p:sp>
        <p:nvSpPr>
          <p:cNvPr id="36" name="Shape 3613"/>
          <p:cNvSpPr/>
          <p:nvPr/>
        </p:nvSpPr>
        <p:spPr>
          <a:xfrm>
            <a:off x="3516869" y="4439117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66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84954" y="4426057"/>
            <a:ext cx="2778971" cy="251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Open Sans"/>
                <a:ea typeface="Titillium" charset="0"/>
                <a:cs typeface="Open Sans"/>
              </a:rPr>
              <a:t>Web Design &amp; Development</a:t>
            </a:r>
            <a:endParaRPr lang="en-US" sz="14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38" name="Shape 3613"/>
          <p:cNvSpPr/>
          <p:nvPr/>
        </p:nvSpPr>
        <p:spPr>
          <a:xfrm>
            <a:off x="3516869" y="4922898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66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84955" y="4909838"/>
            <a:ext cx="368481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Open Sans"/>
                <a:ea typeface="Titillium" charset="0"/>
                <a:cs typeface="Open Sans"/>
              </a:rPr>
              <a:t>VPN</a:t>
            </a:r>
            <a:endParaRPr lang="en-US" sz="1400" dirty="0">
              <a:latin typeface="Open Sans"/>
              <a:ea typeface="Titillium" charset="0"/>
              <a:cs typeface="Open Sans"/>
            </a:endParaRPr>
          </a:p>
        </p:txBody>
      </p:sp>
      <p:pic>
        <p:nvPicPr>
          <p:cNvPr id="3" name="Picture Placeholder 2" descr="network-cable-ethernet-computer-159304.jpeg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16719"/>
          <a:stretch>
            <a:fillRect/>
          </a:stretch>
        </p:blipFill>
        <p:spPr/>
      </p:pic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>
          <a:solidFill>
            <a:schemeClr val="tx2">
              <a:lumMod val="75000"/>
              <a:lumOff val="25000"/>
            </a:schemeClr>
          </a:solidFill>
        </p:spPr>
      </p:sp>
      <p:pic>
        <p:nvPicPr>
          <p:cNvPr id="5" name="Picture Placeholder 4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" b="112"/>
          <a:stretch>
            <a:fillRect/>
          </a:stretch>
        </p:blipFill>
        <p:spPr/>
      </p:pic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solidFill>
            <a:schemeClr val="tx1">
              <a:lumMod val="25000"/>
              <a:lumOff val="7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46297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3767"/>
          <p:cNvSpPr/>
          <p:nvPr/>
        </p:nvSpPr>
        <p:spPr>
          <a:xfrm>
            <a:off x="8506405" y="2280003"/>
            <a:ext cx="373452" cy="373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8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8"/>
                  <a:pt x="10529" y="14727"/>
                  <a:pt x="10800" y="14727"/>
                </a:cubicBezTo>
                <a:cubicBezTo>
                  <a:pt x="11071" y="14727"/>
                  <a:pt x="11291" y="14508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8"/>
                  <a:pt x="18384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8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rgbClr val="FC4E0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1" name="Shape 3620"/>
          <p:cNvSpPr/>
          <p:nvPr/>
        </p:nvSpPr>
        <p:spPr>
          <a:xfrm>
            <a:off x="3015086" y="2280003"/>
            <a:ext cx="373452" cy="373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FC4E0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/>
                <a:cs typeface="Open Sans"/>
              </a:rPr>
              <a:t>The Cloud Made </a:t>
            </a:r>
            <a:r>
              <a:rPr lang="en-US" i="1" dirty="0" smtClean="0">
                <a:solidFill>
                  <a:srgbClr val="FC4E07"/>
                </a:solidFill>
                <a:latin typeface="Open Sans"/>
                <a:cs typeface="Open Sans"/>
              </a:rPr>
              <a:t>Simple</a:t>
            </a:r>
            <a:endParaRPr lang="en-US" i="1" dirty="0">
              <a:solidFill>
                <a:srgbClr val="FC4E07"/>
              </a:solidFill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1601" y="2907524"/>
            <a:ext cx="17543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 dirty="0" smtClean="0">
                <a:latin typeface="Open Sans"/>
                <a:ea typeface="Titillium" charset="0"/>
                <a:cs typeface="Open Sans"/>
              </a:rPr>
              <a:t>IT SUPPORT</a:t>
            </a:r>
            <a:endParaRPr lang="en-US" sz="1200" b="1" spc="2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1519" y="3162558"/>
            <a:ext cx="2314538" cy="26161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Open Sans"/>
                <a:ea typeface="Titillium" charset="0"/>
                <a:cs typeface="Open Sans"/>
              </a:rPr>
              <a:t>24/7/365 proactive support.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8814" y="2907524"/>
            <a:ext cx="17543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 dirty="0" smtClean="0">
                <a:latin typeface="Open Sans"/>
                <a:ea typeface="Titillium" charset="0"/>
                <a:cs typeface="Open Sans"/>
              </a:rPr>
              <a:t>HARDWARE</a:t>
            </a:r>
            <a:endParaRPr lang="en-US" sz="1200" b="1" spc="2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8732" y="3162558"/>
            <a:ext cx="2314538" cy="26161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Open Sans"/>
                <a:ea typeface="Titillium" charset="0"/>
                <a:cs typeface="Open Sans"/>
              </a:rPr>
              <a:t>Install, repair, and configure.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5945" y="2907524"/>
            <a:ext cx="17543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 dirty="0" smtClean="0">
                <a:latin typeface="Open Sans"/>
                <a:ea typeface="Titillium" charset="0"/>
                <a:cs typeface="Open Sans"/>
              </a:rPr>
              <a:t>NETWORK</a:t>
            </a:r>
            <a:endParaRPr lang="en-US" sz="1200" b="1" spc="2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5863" y="3162558"/>
            <a:ext cx="2314538" cy="53860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Open Sans"/>
                <a:ea typeface="Titillium" charset="0"/>
                <a:cs typeface="Open Sans"/>
              </a:rPr>
              <a:t>Network design, management, and security.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1601" y="4779867"/>
            <a:ext cx="17543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 dirty="0" smtClean="0">
                <a:latin typeface="Open Sans"/>
                <a:ea typeface="Titillium" charset="0"/>
                <a:cs typeface="Open Sans"/>
              </a:rPr>
              <a:t>WEB DESIGN</a:t>
            </a:r>
            <a:endParaRPr lang="en-US" sz="1200" b="1" spc="2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1519" y="5034901"/>
            <a:ext cx="2314538" cy="53860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Open Sans"/>
                <a:ea typeface="Titillium" charset="0"/>
                <a:cs typeface="Open Sans"/>
              </a:rPr>
              <a:t>B</a:t>
            </a: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Open Sans"/>
                <a:ea typeface="Titillium" charset="0"/>
                <a:cs typeface="Open Sans"/>
              </a:rPr>
              <a:t>oost your business with a website that works for you. 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8814" y="4779867"/>
            <a:ext cx="17543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 dirty="0" smtClean="0">
                <a:latin typeface="Open Sans"/>
                <a:ea typeface="Titillium" charset="0"/>
                <a:cs typeface="Open Sans"/>
              </a:rPr>
              <a:t>PHONE SYSTEMS</a:t>
            </a:r>
            <a:endParaRPr lang="en-US" sz="1200" b="1" spc="2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8732" y="5034901"/>
            <a:ext cx="2314538" cy="53860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Open Sans"/>
                <a:ea typeface="Titillium" charset="0"/>
                <a:cs typeface="Open Sans"/>
              </a:rPr>
              <a:t>On-premise and hosted phone systems.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5945" y="4779867"/>
            <a:ext cx="17543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 dirty="0" smtClean="0">
                <a:latin typeface="Open Sans"/>
                <a:ea typeface="Titillium" charset="0"/>
                <a:cs typeface="Open Sans"/>
              </a:rPr>
              <a:t>INTERNET</a:t>
            </a:r>
            <a:endParaRPr lang="en-US" sz="1200" b="1" spc="2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35863" y="5034901"/>
            <a:ext cx="2314538" cy="53860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Open Sans"/>
                <a:ea typeface="Titillium" charset="0"/>
                <a:cs typeface="Open Sans"/>
              </a:rPr>
              <a:t>Custom internet and private cloud solutions.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26" name="Shape 3869"/>
          <p:cNvSpPr/>
          <p:nvPr/>
        </p:nvSpPr>
        <p:spPr>
          <a:xfrm>
            <a:off x="3015086" y="4140376"/>
            <a:ext cx="373452" cy="373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rgbClr val="FC4E0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Shape 3891"/>
          <p:cNvSpPr/>
          <p:nvPr/>
        </p:nvSpPr>
        <p:spPr>
          <a:xfrm>
            <a:off x="8506405" y="4140377"/>
            <a:ext cx="373452" cy="373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8"/>
                  <a:pt x="17673" y="7364"/>
                </a:cubicBezTo>
                <a:cubicBezTo>
                  <a:pt x="17673" y="6787"/>
                  <a:pt x="17339" y="6295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90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6"/>
                  <a:pt x="10556" y="16200"/>
                  <a:pt x="10800" y="16200"/>
                </a:cubicBezTo>
                <a:cubicBezTo>
                  <a:pt x="11273" y="16200"/>
                  <a:pt x="11689" y="15974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3"/>
                </a:moveTo>
                <a:cubicBezTo>
                  <a:pt x="3476" y="16840"/>
                  <a:pt x="3436" y="16280"/>
                  <a:pt x="3436" y="15709"/>
                </a:cubicBezTo>
                <a:cubicBezTo>
                  <a:pt x="3436" y="14764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7"/>
                </a:cubicBezTo>
                <a:cubicBezTo>
                  <a:pt x="9431" y="15254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7"/>
                </a:cubicBezTo>
                <a:cubicBezTo>
                  <a:pt x="3608" y="17469"/>
                  <a:pt x="3573" y="17430"/>
                  <a:pt x="3539" y="17393"/>
                </a:cubicBezTo>
                <a:moveTo>
                  <a:pt x="3075" y="11369"/>
                </a:moveTo>
                <a:cubicBezTo>
                  <a:pt x="2361" y="10869"/>
                  <a:pt x="1683" y="10322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7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4"/>
                  <a:pt x="3936" y="11937"/>
                </a:cubicBezTo>
                <a:cubicBezTo>
                  <a:pt x="4379" y="10266"/>
                  <a:pt x="5100" y="8709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5"/>
                  <a:pt x="7855" y="5891"/>
                </a:cubicBezTo>
                <a:cubicBezTo>
                  <a:pt x="7855" y="5688"/>
                  <a:pt x="7813" y="5494"/>
                  <a:pt x="7739" y="5318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1"/>
                  <a:pt x="11005" y="1708"/>
                  <a:pt x="10354" y="2082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6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8"/>
                  <a:pt x="15149" y="8393"/>
                </a:cubicBezTo>
                <a:cubicBezTo>
                  <a:pt x="14827" y="9199"/>
                  <a:pt x="14443" y="9974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4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FC4E0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Shape 3702"/>
          <p:cNvSpPr/>
          <p:nvPr/>
        </p:nvSpPr>
        <p:spPr>
          <a:xfrm>
            <a:off x="5926148" y="4140375"/>
            <a:ext cx="373553" cy="373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7" y="20482"/>
                  <a:pt x="14661" y="20215"/>
                </a:cubicBezTo>
                <a:cubicBezTo>
                  <a:pt x="14607" y="20190"/>
                  <a:pt x="14553" y="20169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0"/>
                  <a:pt x="4887" y="1296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4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7"/>
                  <a:pt x="7168" y="7230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8"/>
                </a:cubicBezTo>
                <a:cubicBezTo>
                  <a:pt x="11538" y="14478"/>
                  <a:pt x="11552" y="14488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1" y="14839"/>
                  <a:pt x="14297" y="14479"/>
                </a:cubicBezTo>
                <a:cubicBezTo>
                  <a:pt x="14316" y="14463"/>
                  <a:pt x="14335" y="14445"/>
                  <a:pt x="14352" y="14427"/>
                </a:cubicBezTo>
                <a:lnTo>
                  <a:pt x="15452" y="13320"/>
                </a:lnTo>
                <a:cubicBezTo>
                  <a:pt x="15529" y="13272"/>
                  <a:pt x="15611" y="13247"/>
                  <a:pt x="15697" y="13247"/>
                </a:cubicBezTo>
                <a:cubicBezTo>
                  <a:pt x="15874" y="13247"/>
                  <a:pt x="15991" y="13337"/>
                  <a:pt x="16044" y="13391"/>
                </a:cubicBezTo>
                <a:cubicBezTo>
                  <a:pt x="16073" y="13419"/>
                  <a:pt x="16104" y="13446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5"/>
                  <a:pt x="20374" y="16762"/>
                </a:cubicBezTo>
                <a:cubicBezTo>
                  <a:pt x="20426" y="16794"/>
                  <a:pt x="20449" y="16816"/>
                  <a:pt x="20461" y="16827"/>
                </a:cubicBezTo>
                <a:cubicBezTo>
                  <a:pt x="20515" y="16881"/>
                  <a:pt x="20605" y="16998"/>
                  <a:pt x="20605" y="17174"/>
                </a:cubicBezTo>
                <a:cubicBezTo>
                  <a:pt x="20605" y="17208"/>
                  <a:pt x="20607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7" y="17174"/>
                </a:moveTo>
                <a:cubicBezTo>
                  <a:pt x="21587" y="16768"/>
                  <a:pt x="21422" y="16399"/>
                  <a:pt x="21155" y="16133"/>
                </a:cubicBezTo>
                <a:cubicBezTo>
                  <a:pt x="21077" y="16054"/>
                  <a:pt x="20988" y="15988"/>
                  <a:pt x="20894" y="15930"/>
                </a:cubicBezTo>
                <a:lnTo>
                  <a:pt x="16738" y="12697"/>
                </a:lnTo>
                <a:cubicBezTo>
                  <a:pt x="16472" y="12430"/>
                  <a:pt x="16104" y="12265"/>
                  <a:pt x="15697" y="12265"/>
                </a:cubicBezTo>
                <a:cubicBezTo>
                  <a:pt x="15365" y="12265"/>
                  <a:pt x="15061" y="12380"/>
                  <a:pt x="14815" y="12567"/>
                </a:cubicBezTo>
                <a:lnTo>
                  <a:pt x="13656" y="13736"/>
                </a:lnTo>
                <a:lnTo>
                  <a:pt x="13652" y="13733"/>
                </a:lnTo>
                <a:cubicBezTo>
                  <a:pt x="13473" y="13934"/>
                  <a:pt x="13215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4"/>
                  <a:pt x="12101" y="13674"/>
                </a:cubicBezTo>
                <a:cubicBezTo>
                  <a:pt x="10497" y="12510"/>
                  <a:pt x="9076" y="11109"/>
                  <a:pt x="7914" y="9503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8"/>
                  <a:pt x="7660" y="8101"/>
                  <a:pt x="7871" y="7920"/>
                </a:cubicBezTo>
                <a:lnTo>
                  <a:pt x="7870" y="7918"/>
                </a:lnTo>
                <a:lnTo>
                  <a:pt x="9024" y="6773"/>
                </a:lnTo>
                <a:cubicBezTo>
                  <a:pt x="9211" y="6528"/>
                  <a:pt x="9325" y="6225"/>
                  <a:pt x="9325" y="5891"/>
                </a:cubicBezTo>
                <a:cubicBezTo>
                  <a:pt x="9325" y="5484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1"/>
                </a:cubicBezTo>
                <a:cubicBezTo>
                  <a:pt x="5192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4"/>
                  <a:pt x="183" y="6688"/>
                  <a:pt x="499" y="7356"/>
                </a:cubicBezTo>
                <a:lnTo>
                  <a:pt x="482" y="7372"/>
                </a:lnTo>
                <a:cubicBezTo>
                  <a:pt x="3435" y="13255"/>
                  <a:pt x="8343" y="18164"/>
                  <a:pt x="14224" y="21118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80"/>
                  <a:pt x="21594" y="17177"/>
                  <a:pt x="21594" y="17174"/>
                </a:cubicBezTo>
                <a:cubicBezTo>
                  <a:pt x="21594" y="17174"/>
                  <a:pt x="21587" y="17174"/>
                  <a:pt x="21587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3" y="10309"/>
                  <a:pt x="16692" y="10090"/>
                  <a:pt x="16692" y="9819"/>
                </a:cubicBezTo>
                <a:cubicBezTo>
                  <a:pt x="16692" y="7108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1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1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rgbClr val="FC4E0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Shape 3691"/>
          <p:cNvSpPr/>
          <p:nvPr/>
        </p:nvSpPr>
        <p:spPr>
          <a:xfrm>
            <a:off x="5926249" y="2279950"/>
            <a:ext cx="373452" cy="37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19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3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3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4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6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4"/>
                </a:cubicBezTo>
                <a:lnTo>
                  <a:pt x="850" y="16572"/>
                </a:lnTo>
                <a:cubicBezTo>
                  <a:pt x="325" y="17105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8"/>
                  <a:pt x="15606" y="13748"/>
                </a:cubicBezTo>
                <a:cubicBezTo>
                  <a:pt x="16313" y="13748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2"/>
                  <a:pt x="20499" y="4279"/>
                </a:cubicBezTo>
              </a:path>
            </a:pathLst>
          </a:custGeom>
          <a:solidFill>
            <a:srgbClr val="FC4E0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54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9"/>
          </p:nvPr>
        </p:nvSpPr>
        <p:spPr>
          <a:xfrm>
            <a:off x="6816876" y="1629641"/>
            <a:ext cx="4319437" cy="5341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FF6600"/>
                </a:solidFill>
                <a:latin typeface="Open Sans"/>
                <a:cs typeface="Open Sans"/>
              </a:rPr>
              <a:t>Step 1</a:t>
            </a:r>
            <a:endParaRPr lang="en-US" dirty="0" smtClean="0">
              <a:solidFill>
                <a:srgbClr val="FF6600"/>
              </a:solidFill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During a call press the </a:t>
            </a:r>
            <a:r>
              <a:rPr lang="en-US" b="1" dirty="0" smtClean="0"/>
              <a:t>‘Transfer Button’.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3" y="675889"/>
            <a:ext cx="4051998" cy="5408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143500" y="4387362"/>
            <a:ext cx="378069" cy="413238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9"/>
          </p:nvPr>
        </p:nvSpPr>
        <p:spPr>
          <a:xfrm>
            <a:off x="6816876" y="1629641"/>
            <a:ext cx="4319437" cy="5341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FF6600"/>
                </a:solidFill>
                <a:latin typeface="Open Sans"/>
                <a:cs typeface="Open Sans"/>
              </a:rPr>
              <a:t>Step 2</a:t>
            </a:r>
            <a:endParaRPr lang="en-US" dirty="0" smtClean="0">
              <a:solidFill>
                <a:srgbClr val="FF6600"/>
              </a:solidFill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Press the </a:t>
            </a:r>
            <a:r>
              <a:rPr lang="en-US" b="1" dirty="0" smtClean="0"/>
              <a:t>‘Attended’</a:t>
            </a:r>
            <a:r>
              <a:rPr lang="en-US" dirty="0" smtClean="0"/>
              <a:t> soft button.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88" y="474785"/>
            <a:ext cx="4324613" cy="57677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246685" y="3587262"/>
            <a:ext cx="597877" cy="60666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0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9"/>
          </p:nvPr>
        </p:nvSpPr>
        <p:spPr>
          <a:xfrm>
            <a:off x="6867985" y="1605500"/>
            <a:ext cx="4319437" cy="5341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FF6600"/>
                </a:solidFill>
                <a:latin typeface="Open Sans"/>
                <a:cs typeface="Open Sans"/>
              </a:rPr>
              <a:t>Step 3</a:t>
            </a:r>
            <a:endParaRPr lang="en-US" dirty="0" smtClean="0">
              <a:solidFill>
                <a:srgbClr val="FF6600"/>
              </a:solidFill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1"/>
          </p:nvPr>
        </p:nvSpPr>
        <p:spPr>
          <a:xfrm>
            <a:off x="6964700" y="2297311"/>
            <a:ext cx="4319437" cy="345285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Dial the extension you want to conference into the call.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Note: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*You can scroll through the phone directory to select a contact if you don’t know the user’s extension.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*You can also dial out to an external number.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57" y="290146"/>
            <a:ext cx="4275127" cy="570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9"/>
          </p:nvPr>
        </p:nvSpPr>
        <p:spPr>
          <a:xfrm>
            <a:off x="6999870" y="1253808"/>
            <a:ext cx="4319437" cy="5341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FF6600"/>
                </a:solidFill>
                <a:latin typeface="Open Sans"/>
                <a:cs typeface="Open Sans"/>
              </a:rPr>
              <a:t>Step 4</a:t>
            </a:r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1"/>
          </p:nvPr>
        </p:nvSpPr>
        <p:spPr>
          <a:xfrm>
            <a:off x="6999870" y="2053644"/>
            <a:ext cx="4078438" cy="308358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After the third caller answers the phone, press the </a:t>
            </a:r>
            <a:r>
              <a:rPr lang="en-US" b="1" dirty="0" smtClean="0"/>
              <a:t>‘Merge Calls’ </a:t>
            </a:r>
            <a:r>
              <a:rPr lang="en-US" dirty="0" smtClean="0"/>
              <a:t>button and select the second call to merge the calls.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32" y="677007"/>
            <a:ext cx="4023534" cy="53633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343400" y="3666392"/>
            <a:ext cx="465992" cy="545123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4216499" y="3235569"/>
            <a:ext cx="1181978" cy="237393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9392" y="3235569"/>
            <a:ext cx="237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6600"/>
                </a:solidFill>
              </a:rPr>
              <a:t>2</a:t>
            </a:r>
          </a:p>
          <a:p>
            <a:endParaRPr lang="en-US" sz="10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7700" y="3820196"/>
            <a:ext cx="16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6600"/>
                </a:solidFill>
              </a:rPr>
              <a:t>1</a:t>
            </a:r>
          </a:p>
          <a:p>
            <a:endParaRPr lang="en-US" sz="1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pexels-photo-320517.jpe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188825" cy="5618163"/>
          </a:xfrm>
          <a:solidFill>
            <a:schemeClr val="bg2"/>
          </a:solidFill>
        </p:spPr>
      </p:pic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969" y="2493169"/>
            <a:ext cx="8351838" cy="4364831"/>
          </a:xfrm>
          <a:prstGeom prst="rect">
            <a:avLst/>
          </a:prstGeom>
          <a:solidFill>
            <a:srgbClr val="FECEB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36988" y="-13493"/>
            <a:ext cx="8355013" cy="561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836988" y="2493169"/>
            <a:ext cx="8351838" cy="3112294"/>
          </a:xfrm>
          <a:prstGeom prst="rect">
            <a:avLst/>
          </a:prstGeom>
          <a:solidFill>
            <a:srgbClr val="FC4E07"/>
          </a:solidFill>
          <a:ln>
            <a:noFill/>
          </a:ln>
          <a:ex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245780" y="3020179"/>
            <a:ext cx="51786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4600" b="1" dirty="0" smtClean="0">
                <a:solidFill>
                  <a:schemeClr val="bg1"/>
                </a:solidFill>
                <a:latin typeface="Open Sans"/>
                <a:ea typeface="Poppins Light" charset="0"/>
                <a:cs typeface="Open Sans"/>
              </a:rPr>
              <a:t>STILL NEED HELP?</a:t>
            </a:r>
            <a:endParaRPr lang="en-US" altLang="en-US" sz="900" b="1" dirty="0">
              <a:solidFill>
                <a:schemeClr val="bg1"/>
              </a:solidFill>
              <a:latin typeface="Open Sans"/>
              <a:ea typeface="Poppins Light" charset="0"/>
              <a:cs typeface="Open Sans"/>
            </a:endParaRPr>
          </a:p>
        </p:txBody>
      </p:sp>
      <p:pic>
        <p:nvPicPr>
          <p:cNvPr id="17" name="Picture 16" descr="QSG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494" y="502927"/>
            <a:ext cx="4263536" cy="1531018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020390" y="3836832"/>
            <a:ext cx="598445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 smtClean="0">
                <a:solidFill>
                  <a:schemeClr val="bg1"/>
                </a:solidFill>
                <a:latin typeface="Poppins Light"/>
                <a:cs typeface="Poppins Light"/>
              </a:rPr>
              <a:t>support@qsgit.com	248.247.3000	</a:t>
            </a:r>
            <a:r>
              <a:rPr lang="en-US" altLang="en-US" dirty="0" err="1" smtClean="0">
                <a:solidFill>
                  <a:schemeClr val="bg1"/>
                </a:solidFill>
                <a:latin typeface="Poppins Light"/>
                <a:cs typeface="Poppins Light"/>
              </a:rPr>
              <a:t>www.</a:t>
            </a:r>
            <a:r>
              <a:rPr lang="en-US" altLang="en-US" b="1" dirty="0" err="1" smtClean="0">
                <a:solidFill>
                  <a:schemeClr val="bg1"/>
                </a:solidFill>
                <a:latin typeface="Poppins Light"/>
                <a:cs typeface="Poppins Light"/>
              </a:rPr>
              <a:t>qsgit</a:t>
            </a:r>
            <a:r>
              <a:rPr lang="en-US" altLang="en-US" dirty="0" err="1" smtClean="0">
                <a:solidFill>
                  <a:schemeClr val="bg1"/>
                </a:solidFill>
                <a:latin typeface="Poppins Light"/>
                <a:cs typeface="Poppins Light"/>
              </a:rPr>
              <a:t>.com</a:t>
            </a:r>
            <a:endParaRPr lang="en-US" altLang="en-US" dirty="0" smtClean="0">
              <a:solidFill>
                <a:schemeClr val="bg1"/>
              </a:solidFill>
              <a:latin typeface="Poppins Light"/>
              <a:cs typeface="Poppins Light"/>
              <a:hlinkClick r:id="rId4"/>
            </a:endParaRPr>
          </a:p>
          <a:p>
            <a:pPr algn="r" defTabSz="457200"/>
            <a:endParaRPr lang="en-US" altLang="en-US" sz="900" dirty="0">
              <a:solidFill>
                <a:schemeClr val="bg1"/>
              </a:solidFill>
              <a:latin typeface="Poppins Light"/>
              <a:cs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454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EFFFF"/>
                                          </p:to>
                                        </p:animClr>
                                        <p:set>
                                          <p:cBhvr>
                                            <p:cTn id="7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xit" presetSubtype="1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anim calcmode="lin" valueType="num">
                                          <p:cBhvr additive="base">
                                            <p:cTn id="14" dur="15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up)">
                                          <p:cBhvr>
                                            <p:cTn id="15" dur="1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14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3" grpId="0"/>
          <p:bldP spid="11" grpId="0" animBg="1"/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EFFFF"/>
                                          </p:to>
                                        </p:animClr>
                                        <p:set>
                                          <p:cBhvr>
                                            <p:cTn id="7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xit" presetSubtype="1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anim calcmode="lin" valueType="num">
                                          <p:cBhvr additive="base">
                                            <p:cTn id="14" dur="15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up)">
                                          <p:cBhvr>
                                            <p:cTn id="15" dur="1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14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3" grpId="0"/>
          <p:bldP spid="11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Mark Zegulberg team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41B7D0"/>
      </a:accent1>
      <a:accent2>
        <a:srgbClr val="3FACD0"/>
      </a:accent2>
      <a:accent3>
        <a:srgbClr val="3DA1D2"/>
      </a:accent3>
      <a:accent4>
        <a:srgbClr val="3B96D3"/>
      </a:accent4>
      <a:accent5>
        <a:srgbClr val="398BD5"/>
      </a:accent5>
      <a:accent6>
        <a:srgbClr val="3780D7"/>
      </a:accent6>
      <a:hlink>
        <a:srgbClr val="5B9BD5"/>
      </a:hlink>
      <a:folHlink>
        <a:srgbClr val="70AD4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10089</TotalTime>
  <Words>195</Words>
  <Application>Microsoft Office PowerPoint</Application>
  <PresentationFormat>Custom</PresentationFormat>
  <Paragraphs>50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The Cloud Made Simple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Telesha Gibbs</cp:lastModifiedBy>
  <cp:revision>299</cp:revision>
  <cp:lastPrinted>2017-09-27T20:25:05Z</cp:lastPrinted>
  <dcterms:created xsi:type="dcterms:W3CDTF">2016-09-29T04:17:56Z</dcterms:created>
  <dcterms:modified xsi:type="dcterms:W3CDTF">2017-10-02T14:25:08Z</dcterms:modified>
</cp:coreProperties>
</file>